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32"/>
  </p:notesMasterIdLst>
  <p:handoutMasterIdLst>
    <p:handoutMasterId r:id="rId33"/>
  </p:handoutMasterIdLst>
  <p:sldIdLst>
    <p:sldId id="446" r:id="rId8"/>
    <p:sldId id="466" r:id="rId9"/>
    <p:sldId id="467" r:id="rId10"/>
    <p:sldId id="468" r:id="rId11"/>
    <p:sldId id="479" r:id="rId12"/>
    <p:sldId id="480" r:id="rId13"/>
    <p:sldId id="469" r:id="rId14"/>
    <p:sldId id="470" r:id="rId15"/>
    <p:sldId id="477" r:id="rId16"/>
    <p:sldId id="478" r:id="rId17"/>
    <p:sldId id="471" r:id="rId18"/>
    <p:sldId id="481" r:id="rId19"/>
    <p:sldId id="472" r:id="rId20"/>
    <p:sldId id="473" r:id="rId21"/>
    <p:sldId id="474" r:id="rId22"/>
    <p:sldId id="485" r:id="rId23"/>
    <p:sldId id="484" r:id="rId24"/>
    <p:sldId id="483" r:id="rId25"/>
    <p:sldId id="486" r:id="rId26"/>
    <p:sldId id="487" r:id="rId27"/>
    <p:sldId id="488" r:id="rId28"/>
    <p:sldId id="476" r:id="rId29"/>
    <p:sldId id="482" r:id="rId30"/>
    <p:sldId id="4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7AB"/>
    <a:srgbClr val="8C5896"/>
    <a:srgbClr val="7C6560"/>
    <a:srgbClr val="29282D"/>
    <a:srgbClr val="E288B6"/>
    <a:srgbClr val="D75078"/>
    <a:srgbClr val="B38F6A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5"/>
    <p:restoredTop sz="94626"/>
  </p:normalViewPr>
  <p:slideViewPr>
    <p:cSldViewPr snapToGrid="0">
      <p:cViewPr varScale="1">
        <p:scale>
          <a:sx n="112" d="100"/>
          <a:sy n="112" d="100"/>
        </p:scale>
        <p:origin x="208" y="37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569B5-2F0D-4E4C-8F39-81E6D95EADE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0FAB2B3-438E-4586-B1AD-4F11766C87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 is critical to respond to and mitigate security breaches</a:t>
          </a:r>
          <a:endParaRPr lang="en-US" dirty="0"/>
        </a:p>
      </dgm:t>
    </dgm:pt>
    <dgm:pt modelId="{90522063-C79C-425E-8517-1BFE8FAAC529}" type="parTrans" cxnId="{4DC5A032-656F-4B73-A5F8-7260BAE44A2B}">
      <dgm:prSet/>
      <dgm:spPr/>
      <dgm:t>
        <a:bodyPr/>
        <a:lstStyle/>
        <a:p>
          <a:endParaRPr lang="en-US"/>
        </a:p>
      </dgm:t>
    </dgm:pt>
    <dgm:pt modelId="{E29EB667-014D-40C5-A4D7-9E236032BBBE}" type="sibTrans" cxnId="{4DC5A032-656F-4B73-A5F8-7260BAE44A2B}">
      <dgm:prSet/>
      <dgm:spPr/>
      <dgm:t>
        <a:bodyPr/>
        <a:lstStyle/>
        <a:p>
          <a:endParaRPr lang="en-US"/>
        </a:p>
      </dgm:t>
    </dgm:pt>
    <dgm:pt modelId="{1403229D-10C3-45E9-A8CB-F23BC8D9D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It’s imperative to find new ways to protect critical data from attacks</a:t>
          </a:r>
          <a:endParaRPr lang="en-US" dirty="0"/>
        </a:p>
      </dgm:t>
    </dgm:pt>
    <dgm:pt modelId="{C56F473E-0947-41C6-A0B5-EBF968CA6C59}" type="parTrans" cxnId="{63416305-C4AB-411D-8724-49C6862B126F}">
      <dgm:prSet/>
      <dgm:spPr/>
      <dgm:t>
        <a:bodyPr/>
        <a:lstStyle/>
        <a:p>
          <a:endParaRPr lang="en-US"/>
        </a:p>
      </dgm:t>
    </dgm:pt>
    <dgm:pt modelId="{4C561908-2A39-46CD-9C16-23458E72DA8F}" type="sibTrans" cxnId="{63416305-C4AB-411D-8724-49C6862B126F}">
      <dgm:prSet/>
      <dgm:spPr/>
      <dgm:t>
        <a:bodyPr/>
        <a:lstStyle/>
        <a:p>
          <a:endParaRPr lang="en-US"/>
        </a:p>
      </dgm:t>
    </dgm:pt>
    <dgm:pt modelId="{F0FF22C9-F05E-44F7-BA4F-7F5F2E38DC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AI provides a viable solution to automated Intrusion Detection</a:t>
          </a:r>
          <a:endParaRPr lang="en-US" dirty="0"/>
        </a:p>
      </dgm:t>
    </dgm:pt>
    <dgm:pt modelId="{FE231F36-83FC-43A8-8B96-73D3177E6F2A}" type="parTrans" cxnId="{71DE70AC-E679-4E8B-9C13-BBD047E5EED6}">
      <dgm:prSet/>
      <dgm:spPr/>
      <dgm:t>
        <a:bodyPr/>
        <a:lstStyle/>
        <a:p>
          <a:endParaRPr lang="en-US"/>
        </a:p>
      </dgm:t>
    </dgm:pt>
    <dgm:pt modelId="{FF4347D8-6EF2-4FEA-B61C-F768C8E9C5D2}" type="sibTrans" cxnId="{71DE70AC-E679-4E8B-9C13-BBD047E5EED6}">
      <dgm:prSet/>
      <dgm:spPr/>
      <dgm:t>
        <a:bodyPr/>
        <a:lstStyle/>
        <a:p>
          <a:endParaRPr lang="en-US"/>
        </a:p>
      </dgm:t>
    </dgm:pt>
    <dgm:pt modelId="{C0095AB2-794B-4A1E-BAF2-BE1E6B2B2BEA}" type="pres">
      <dgm:prSet presAssocID="{292569B5-2F0D-4E4C-8F39-81E6D95EADE3}" presName="root" presStyleCnt="0">
        <dgm:presLayoutVars>
          <dgm:dir/>
          <dgm:resizeHandles val="exact"/>
        </dgm:presLayoutVars>
      </dgm:prSet>
      <dgm:spPr/>
    </dgm:pt>
    <dgm:pt modelId="{22BD6F48-5109-4597-9321-8FAD3E20F572}" type="pres">
      <dgm:prSet presAssocID="{40FAB2B3-438E-4586-B1AD-4F11766C8782}" presName="compNode" presStyleCnt="0"/>
      <dgm:spPr/>
    </dgm:pt>
    <dgm:pt modelId="{34ED6768-00E1-497F-8BA4-7FFEA255CEC0}" type="pres">
      <dgm:prSet presAssocID="{40FAB2B3-438E-4586-B1AD-4F11766C8782}" presName="bgRect" presStyleLbl="bgShp" presStyleIdx="0" presStyleCnt="3"/>
      <dgm:spPr/>
    </dgm:pt>
    <dgm:pt modelId="{50E6A76D-C2D0-4D73-8636-F4BD3E0C0FCE}" type="pres">
      <dgm:prSet presAssocID="{40FAB2B3-438E-4586-B1AD-4F11766C87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BA8B873-35B3-4EB0-A9AA-39230F18FD13}" type="pres">
      <dgm:prSet presAssocID="{40FAB2B3-438E-4586-B1AD-4F11766C8782}" presName="spaceRect" presStyleCnt="0"/>
      <dgm:spPr/>
    </dgm:pt>
    <dgm:pt modelId="{746ACE8D-994A-4E48-B1F8-D382483C0AD2}" type="pres">
      <dgm:prSet presAssocID="{40FAB2B3-438E-4586-B1AD-4F11766C8782}" presName="parTx" presStyleLbl="revTx" presStyleIdx="0" presStyleCnt="3">
        <dgm:presLayoutVars>
          <dgm:chMax val="0"/>
          <dgm:chPref val="0"/>
        </dgm:presLayoutVars>
      </dgm:prSet>
      <dgm:spPr/>
    </dgm:pt>
    <dgm:pt modelId="{D486430A-3D64-4E65-A51E-2F88049FD34E}" type="pres">
      <dgm:prSet presAssocID="{E29EB667-014D-40C5-A4D7-9E236032BBBE}" presName="sibTrans" presStyleCnt="0"/>
      <dgm:spPr/>
    </dgm:pt>
    <dgm:pt modelId="{2CC8C5D6-6033-4473-9128-5322A3BF98BC}" type="pres">
      <dgm:prSet presAssocID="{1403229D-10C3-45E9-A8CB-F23BC8D9D456}" presName="compNode" presStyleCnt="0"/>
      <dgm:spPr/>
    </dgm:pt>
    <dgm:pt modelId="{2A6D3742-98CC-4A35-9FA2-22C283943B5B}" type="pres">
      <dgm:prSet presAssocID="{1403229D-10C3-45E9-A8CB-F23BC8D9D456}" presName="bgRect" presStyleLbl="bgShp" presStyleIdx="1" presStyleCnt="3"/>
      <dgm:spPr/>
    </dgm:pt>
    <dgm:pt modelId="{A8184554-6C02-4ECB-B0C7-259E17BD810A}" type="pres">
      <dgm:prSet presAssocID="{1403229D-10C3-45E9-A8CB-F23BC8D9D4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0191000-162E-4916-B2AD-7352FDC9B736}" type="pres">
      <dgm:prSet presAssocID="{1403229D-10C3-45E9-A8CB-F23BC8D9D456}" presName="spaceRect" presStyleCnt="0"/>
      <dgm:spPr/>
    </dgm:pt>
    <dgm:pt modelId="{3A820B10-50BD-4230-A460-BD9AFB099F5C}" type="pres">
      <dgm:prSet presAssocID="{1403229D-10C3-45E9-A8CB-F23BC8D9D456}" presName="parTx" presStyleLbl="revTx" presStyleIdx="1" presStyleCnt="3">
        <dgm:presLayoutVars>
          <dgm:chMax val="0"/>
          <dgm:chPref val="0"/>
        </dgm:presLayoutVars>
      </dgm:prSet>
      <dgm:spPr/>
    </dgm:pt>
    <dgm:pt modelId="{E0D0E053-2110-45D1-A5B0-AFC53640C53C}" type="pres">
      <dgm:prSet presAssocID="{4C561908-2A39-46CD-9C16-23458E72DA8F}" presName="sibTrans" presStyleCnt="0"/>
      <dgm:spPr/>
    </dgm:pt>
    <dgm:pt modelId="{8717FB11-8255-4F63-A26E-CE7E6E93E58D}" type="pres">
      <dgm:prSet presAssocID="{F0FF22C9-F05E-44F7-BA4F-7F5F2E38DC2F}" presName="compNode" presStyleCnt="0"/>
      <dgm:spPr/>
    </dgm:pt>
    <dgm:pt modelId="{672C7539-FC75-4ED9-B84F-B39EDEA83650}" type="pres">
      <dgm:prSet presAssocID="{F0FF22C9-F05E-44F7-BA4F-7F5F2E38DC2F}" presName="bgRect" presStyleLbl="bgShp" presStyleIdx="2" presStyleCnt="3"/>
      <dgm:spPr/>
    </dgm:pt>
    <dgm:pt modelId="{0CDC30CF-AA06-4BDA-B06E-15434FBE24D5}" type="pres">
      <dgm:prSet presAssocID="{F0FF22C9-F05E-44F7-BA4F-7F5F2E38DC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AF8C05CC-8CF3-4881-926A-C37B8015D19C}" type="pres">
      <dgm:prSet presAssocID="{F0FF22C9-F05E-44F7-BA4F-7F5F2E38DC2F}" presName="spaceRect" presStyleCnt="0"/>
      <dgm:spPr/>
    </dgm:pt>
    <dgm:pt modelId="{F2D92928-CD04-41CD-A45A-0BCDBDB21411}" type="pres">
      <dgm:prSet presAssocID="{F0FF22C9-F05E-44F7-BA4F-7F5F2E38DC2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416305-C4AB-411D-8724-49C6862B126F}" srcId="{292569B5-2F0D-4E4C-8F39-81E6D95EADE3}" destId="{1403229D-10C3-45E9-A8CB-F23BC8D9D456}" srcOrd="1" destOrd="0" parTransId="{C56F473E-0947-41C6-A0B5-EBF968CA6C59}" sibTransId="{4C561908-2A39-46CD-9C16-23458E72DA8F}"/>
    <dgm:cxn modelId="{80D1DD26-4735-43EE-B689-D3364FD36CD8}" type="presOf" srcId="{40FAB2B3-438E-4586-B1AD-4F11766C8782}" destId="{746ACE8D-994A-4E48-B1F8-D382483C0AD2}" srcOrd="0" destOrd="0" presId="urn:microsoft.com/office/officeart/2018/2/layout/IconVerticalSolidList"/>
    <dgm:cxn modelId="{4DC5A032-656F-4B73-A5F8-7260BAE44A2B}" srcId="{292569B5-2F0D-4E4C-8F39-81E6D95EADE3}" destId="{40FAB2B3-438E-4586-B1AD-4F11766C8782}" srcOrd="0" destOrd="0" parTransId="{90522063-C79C-425E-8517-1BFE8FAAC529}" sibTransId="{E29EB667-014D-40C5-A4D7-9E236032BBBE}"/>
    <dgm:cxn modelId="{64602189-6C14-4694-A1EF-FF530AC4ECE8}" type="presOf" srcId="{292569B5-2F0D-4E4C-8F39-81E6D95EADE3}" destId="{C0095AB2-794B-4A1E-BAF2-BE1E6B2B2BEA}" srcOrd="0" destOrd="0" presId="urn:microsoft.com/office/officeart/2018/2/layout/IconVerticalSolidList"/>
    <dgm:cxn modelId="{71DE70AC-E679-4E8B-9C13-BBD047E5EED6}" srcId="{292569B5-2F0D-4E4C-8F39-81E6D95EADE3}" destId="{F0FF22C9-F05E-44F7-BA4F-7F5F2E38DC2F}" srcOrd="2" destOrd="0" parTransId="{FE231F36-83FC-43A8-8B96-73D3177E6F2A}" sibTransId="{FF4347D8-6EF2-4FEA-B61C-F768C8E9C5D2}"/>
    <dgm:cxn modelId="{BE69EAD9-A433-4098-8C98-5C743E502CEB}" type="presOf" srcId="{F0FF22C9-F05E-44F7-BA4F-7F5F2E38DC2F}" destId="{F2D92928-CD04-41CD-A45A-0BCDBDB21411}" srcOrd="0" destOrd="0" presId="urn:microsoft.com/office/officeart/2018/2/layout/IconVerticalSolidList"/>
    <dgm:cxn modelId="{7FABA4FC-2785-4E0C-84D5-1765010B571E}" type="presOf" srcId="{1403229D-10C3-45E9-A8CB-F23BC8D9D456}" destId="{3A820B10-50BD-4230-A460-BD9AFB099F5C}" srcOrd="0" destOrd="0" presId="urn:microsoft.com/office/officeart/2018/2/layout/IconVerticalSolidList"/>
    <dgm:cxn modelId="{1A9443F3-B114-40B6-9EB3-D44D2D9D12BE}" type="presParOf" srcId="{C0095AB2-794B-4A1E-BAF2-BE1E6B2B2BEA}" destId="{22BD6F48-5109-4597-9321-8FAD3E20F572}" srcOrd="0" destOrd="0" presId="urn:microsoft.com/office/officeart/2018/2/layout/IconVerticalSolidList"/>
    <dgm:cxn modelId="{5A3A0301-FA90-4002-BC10-A994596B8D3C}" type="presParOf" srcId="{22BD6F48-5109-4597-9321-8FAD3E20F572}" destId="{34ED6768-00E1-497F-8BA4-7FFEA255CEC0}" srcOrd="0" destOrd="0" presId="urn:microsoft.com/office/officeart/2018/2/layout/IconVerticalSolidList"/>
    <dgm:cxn modelId="{445DC1F4-4CFA-4CF2-B711-AAFAEA7733CA}" type="presParOf" srcId="{22BD6F48-5109-4597-9321-8FAD3E20F572}" destId="{50E6A76D-C2D0-4D73-8636-F4BD3E0C0FCE}" srcOrd="1" destOrd="0" presId="urn:microsoft.com/office/officeart/2018/2/layout/IconVerticalSolidList"/>
    <dgm:cxn modelId="{D6946036-9264-414B-9594-ADC8BC9D63E0}" type="presParOf" srcId="{22BD6F48-5109-4597-9321-8FAD3E20F572}" destId="{4BA8B873-35B3-4EB0-A9AA-39230F18FD13}" srcOrd="2" destOrd="0" presId="urn:microsoft.com/office/officeart/2018/2/layout/IconVerticalSolidList"/>
    <dgm:cxn modelId="{E78A693B-AE2B-4C2D-BB65-9192A3BC8362}" type="presParOf" srcId="{22BD6F48-5109-4597-9321-8FAD3E20F572}" destId="{746ACE8D-994A-4E48-B1F8-D382483C0AD2}" srcOrd="3" destOrd="0" presId="urn:microsoft.com/office/officeart/2018/2/layout/IconVerticalSolidList"/>
    <dgm:cxn modelId="{2C651280-A5F3-4E05-8AD6-CDFDD59731DB}" type="presParOf" srcId="{C0095AB2-794B-4A1E-BAF2-BE1E6B2B2BEA}" destId="{D486430A-3D64-4E65-A51E-2F88049FD34E}" srcOrd="1" destOrd="0" presId="urn:microsoft.com/office/officeart/2018/2/layout/IconVerticalSolidList"/>
    <dgm:cxn modelId="{5505A3D3-52AE-457B-B299-CE75BE6008E1}" type="presParOf" srcId="{C0095AB2-794B-4A1E-BAF2-BE1E6B2B2BEA}" destId="{2CC8C5D6-6033-4473-9128-5322A3BF98BC}" srcOrd="2" destOrd="0" presId="urn:microsoft.com/office/officeart/2018/2/layout/IconVerticalSolidList"/>
    <dgm:cxn modelId="{58E1D123-E4ED-4DF1-961D-D91C9A923856}" type="presParOf" srcId="{2CC8C5D6-6033-4473-9128-5322A3BF98BC}" destId="{2A6D3742-98CC-4A35-9FA2-22C283943B5B}" srcOrd="0" destOrd="0" presId="urn:microsoft.com/office/officeart/2018/2/layout/IconVerticalSolidList"/>
    <dgm:cxn modelId="{27B1C9E3-3C56-42B1-BF29-79D966375E18}" type="presParOf" srcId="{2CC8C5D6-6033-4473-9128-5322A3BF98BC}" destId="{A8184554-6C02-4ECB-B0C7-259E17BD810A}" srcOrd="1" destOrd="0" presId="urn:microsoft.com/office/officeart/2018/2/layout/IconVerticalSolidList"/>
    <dgm:cxn modelId="{661630F3-19EA-4254-AAB6-6F20DA0B37B0}" type="presParOf" srcId="{2CC8C5D6-6033-4473-9128-5322A3BF98BC}" destId="{70191000-162E-4916-B2AD-7352FDC9B736}" srcOrd="2" destOrd="0" presId="urn:microsoft.com/office/officeart/2018/2/layout/IconVerticalSolidList"/>
    <dgm:cxn modelId="{13AC62B0-D2E6-4CB1-9E4D-3E8129A8B252}" type="presParOf" srcId="{2CC8C5D6-6033-4473-9128-5322A3BF98BC}" destId="{3A820B10-50BD-4230-A460-BD9AFB099F5C}" srcOrd="3" destOrd="0" presId="urn:microsoft.com/office/officeart/2018/2/layout/IconVerticalSolidList"/>
    <dgm:cxn modelId="{84126E9B-153B-4E81-8646-595B3FA36BCA}" type="presParOf" srcId="{C0095AB2-794B-4A1E-BAF2-BE1E6B2B2BEA}" destId="{E0D0E053-2110-45D1-A5B0-AFC53640C53C}" srcOrd="3" destOrd="0" presId="urn:microsoft.com/office/officeart/2018/2/layout/IconVerticalSolidList"/>
    <dgm:cxn modelId="{6A0EF6A5-54A9-446E-9C7E-9A3955ACCA91}" type="presParOf" srcId="{C0095AB2-794B-4A1E-BAF2-BE1E6B2B2BEA}" destId="{8717FB11-8255-4F63-A26E-CE7E6E93E58D}" srcOrd="4" destOrd="0" presId="urn:microsoft.com/office/officeart/2018/2/layout/IconVerticalSolidList"/>
    <dgm:cxn modelId="{957A7D1B-C8F8-448D-8F74-61B0573436AE}" type="presParOf" srcId="{8717FB11-8255-4F63-A26E-CE7E6E93E58D}" destId="{672C7539-FC75-4ED9-B84F-B39EDEA83650}" srcOrd="0" destOrd="0" presId="urn:microsoft.com/office/officeart/2018/2/layout/IconVerticalSolidList"/>
    <dgm:cxn modelId="{0D5E70E8-518E-4508-8EAF-3AC75881AD59}" type="presParOf" srcId="{8717FB11-8255-4F63-A26E-CE7E6E93E58D}" destId="{0CDC30CF-AA06-4BDA-B06E-15434FBE24D5}" srcOrd="1" destOrd="0" presId="urn:microsoft.com/office/officeart/2018/2/layout/IconVerticalSolidList"/>
    <dgm:cxn modelId="{F98C0D1A-0F28-405D-89F8-DE5AE2D018C9}" type="presParOf" srcId="{8717FB11-8255-4F63-A26E-CE7E6E93E58D}" destId="{AF8C05CC-8CF3-4881-926A-C37B8015D19C}" srcOrd="2" destOrd="0" presId="urn:microsoft.com/office/officeart/2018/2/layout/IconVerticalSolidList"/>
    <dgm:cxn modelId="{DF3E2BE0-9A0C-43CA-A3C7-C2C9C3DA9C61}" type="presParOf" srcId="{8717FB11-8255-4F63-A26E-CE7E6E93E58D}" destId="{F2D92928-CD04-41CD-A45A-0BCDBDB214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D6768-00E1-497F-8BA4-7FFEA255CEC0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6A76D-C2D0-4D73-8636-F4BD3E0C0FCE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ACE8D-994A-4E48-B1F8-D382483C0AD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Time is critical to respond to and mitigate security breaches</a:t>
          </a:r>
          <a:endParaRPr lang="en-US" sz="2500" kern="1200" dirty="0"/>
        </a:p>
      </dsp:txBody>
      <dsp:txXfrm>
        <a:off x="1435590" y="531"/>
        <a:ext cx="9080009" cy="1242935"/>
      </dsp:txXfrm>
    </dsp:sp>
    <dsp:sp modelId="{2A6D3742-98CC-4A35-9FA2-22C283943B5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184554-6C02-4ECB-B0C7-259E17BD810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20B10-50BD-4230-A460-BD9AFB099F5C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It’s imperative to find new ways to protect critical data from attacks</a:t>
          </a:r>
          <a:endParaRPr lang="en-US" sz="2500" kern="1200" dirty="0"/>
        </a:p>
      </dsp:txBody>
      <dsp:txXfrm>
        <a:off x="1435590" y="1554201"/>
        <a:ext cx="9080009" cy="1242935"/>
      </dsp:txXfrm>
    </dsp:sp>
    <dsp:sp modelId="{672C7539-FC75-4ED9-B84F-B39EDEA83650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30CF-AA06-4BDA-B06E-15434FBE24D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92928-CD04-41CD-A45A-0BCDBDB2141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AI provides a viable solution to automated Intrusion Detection</a:t>
          </a:r>
          <a:endParaRPr lang="en-US" sz="25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84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abular-prediction-using-auto-machine-learning-autogluon-de2507ecd94f" TargetMode="External"/><Relationship Id="rId2" Type="http://schemas.openxmlformats.org/officeDocument/2006/relationships/hyperlink" Target="https://research.unsw.edu.au/projects/unsw-nb15-dataset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186/s40537-020-00379-6" TargetMode="External"/><Relationship Id="rId4" Type="http://schemas.openxmlformats.org/officeDocument/2006/relationships/hyperlink" Target="https://doi.org/10.3390/a1508025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Balance of Classes in the Dataset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2579499-9830-D571-62C6-A64FDFF2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"/>
          <a:stretch/>
        </p:blipFill>
        <p:spPr>
          <a:xfrm>
            <a:off x="6008158" y="743798"/>
            <a:ext cx="5292965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407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57025" y="922644"/>
            <a:ext cx="5040285" cy="11695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Model 1 – sk-learn - Logistic Classifier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1055715" y="2508105"/>
            <a:ext cx="504028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First model performed was a Logistic Regression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Logistic classifier had 85.3% accuracy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classifier was quick to train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047016C-4129-F5E8-29E0-CDC233FE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1" b="1"/>
          <a:stretch/>
        </p:blipFill>
        <p:spPr>
          <a:xfrm>
            <a:off x="7703766" y="774285"/>
            <a:ext cx="2874922" cy="258117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1B9E48-C0E4-BC8E-F4DA-2CF8AE4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811" y="3575074"/>
            <a:ext cx="3740831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4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A12658B-A9DE-1F86-75F2-7880E9FE9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769098"/>
              </p:ext>
            </p:extLst>
          </p:nvPr>
        </p:nvGraphicFramePr>
        <p:xfrm>
          <a:off x="804324" y="643467"/>
          <a:ext cx="10583353" cy="566775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2761007">
                  <a:extLst>
                    <a:ext uri="{9D8B030D-6E8A-4147-A177-3AD203B41FA5}">
                      <a16:colId xmlns:a16="http://schemas.microsoft.com/office/drawing/2014/main" val="2483902048"/>
                    </a:ext>
                  </a:extLst>
                </a:gridCol>
                <a:gridCol w="2755045">
                  <a:extLst>
                    <a:ext uri="{9D8B030D-6E8A-4147-A177-3AD203B41FA5}">
                      <a16:colId xmlns:a16="http://schemas.microsoft.com/office/drawing/2014/main" val="4136480772"/>
                    </a:ext>
                  </a:extLst>
                </a:gridCol>
                <a:gridCol w="2757190">
                  <a:extLst>
                    <a:ext uri="{9D8B030D-6E8A-4147-A177-3AD203B41FA5}">
                      <a16:colId xmlns:a16="http://schemas.microsoft.com/office/drawing/2014/main" val="934635563"/>
                    </a:ext>
                  </a:extLst>
                </a:gridCol>
                <a:gridCol w="2310111">
                  <a:extLst>
                    <a:ext uri="{9D8B030D-6E8A-4147-A177-3AD203B41FA5}">
                      <a16:colId xmlns:a16="http://schemas.microsoft.com/office/drawing/2014/main" val="434001233"/>
                    </a:ext>
                  </a:extLst>
                </a:gridCol>
              </a:tblGrid>
              <a:tr h="663930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2 – Decision Tree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Model 3 – Random Forest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4 – </a:t>
                      </a:r>
                      <a:r>
                        <a:rPr lang="en-US" sz="1600" b="1" cap="none" spc="0" dirty="0" err="1">
                          <a:solidFill>
                            <a:schemeClr val="tx1"/>
                          </a:solidFill>
                        </a:rPr>
                        <a:t>XGBoost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 Classifier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Model 5 – Ada Boost Classifier</a:t>
                      </a:r>
                    </a:p>
                  </a:txBody>
                  <a:tcPr marL="63881" marR="91259" marT="18252" marB="13688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34953"/>
                  </a:ext>
                </a:extLst>
              </a:tr>
              <a:tr h="4539014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'splitter': 'best'</a:t>
                      </a:r>
                    </a:p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3881" marR="91259" marT="18252" marB="1368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'bootstrap': True,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ccp_alpha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class_weight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'criterion':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gini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max_features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'sqrt',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max_leaf_nodes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max_samples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min_impurity_decrease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2,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min_weight_fraction_leaf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0.0,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oob_score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'verbose': 0,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200" cap="none" spc="0" err="1">
                          <a:solidFill>
                            <a:schemeClr val="tx1"/>
                          </a:solidFill>
                        </a:rPr>
                        <a:t>warm_start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': False</a:t>
                      </a:r>
                    </a:p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'objective':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binary:logistic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use_label_encoder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base_score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'booster':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'callbacks':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colsample_bylevel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colsample_bynode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colsample_bytree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early_stopping_rounds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enable_categorical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False,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eval_metric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feature_types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'gamma':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gpu_id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grow_policy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importance_type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interaction_constraints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max_bin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max_cat_threshold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max_cat_to_onehot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max_delta_step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max_leaves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min_child_weight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'missing': nan,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monotone_constraints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100,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n_jobs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num_parallel_tree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'predictor':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42,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reg_alpha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reg_lambda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sampling_method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scale_pos_weight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'subsample':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tree_method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700" cap="none" spc="0" dirty="0" err="1">
                          <a:solidFill>
                            <a:schemeClr val="tx1"/>
                          </a:solidFill>
                        </a:rPr>
                        <a:t>validate_parameters</a:t>
                      </a:r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': None,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 'verbosity': None</a:t>
                      </a:r>
                    </a:p>
                    <a:p>
                      <a:r>
                        <a:rPr lang="en-US" sz="7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'algorithm': 'SAMME.R',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base_estimator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'deprecated',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'estimator': None,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learning_rate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1.0,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n_estimators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50,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': None</a:t>
                      </a:r>
                    </a:p>
                    <a:p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54048"/>
                  </a:ext>
                </a:extLst>
              </a:tr>
              <a:tr h="368122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85.7%</a:t>
                      </a:r>
                    </a:p>
                  </a:txBody>
                  <a:tcPr marL="63881" marR="91259" marT="18252" marB="136888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Accuracy: 89.2%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Accuracy 88.6%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Accuracy: 87.8%</a:t>
                      </a:r>
                    </a:p>
                  </a:txBody>
                  <a:tcPr marL="63881" marR="91259" marT="18252" marB="1368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43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 – Using AutoML for Model Selection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/>
              <a:t>AutoML is useful for model selection and getting a baseline accuracy to improve upon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/>
              <a:t>AutoML tools quickly perform hyperparameter tuning and create a leaderboard of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/>
              <a:t>Leadership is ranked by eval_metric – default is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44D5AE-64E9-EC23-2CD6-00953D35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" y="2290936"/>
            <a:ext cx="9656953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5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Networks</a:t>
            </a:r>
          </a:p>
        </p:txBody>
      </p:sp>
      <p:pic>
        <p:nvPicPr>
          <p:cNvPr id="7" name="Picture 6" descr="Table, calendar&#10;&#10;Description automatically generated">
            <a:extLst>
              <a:ext uri="{FF2B5EF4-FFF2-40B4-BE49-F238E27FC236}">
                <a16:creationId xmlns:a16="http://schemas.microsoft.com/office/drawing/2014/main" id="{AF16938D-858F-C483-AB39-1CA424E5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611369"/>
            <a:ext cx="11139778" cy="3146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Used Keras and Tensorflow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Built a Multi-Layer perceptron (MLP 2, 3 and 4 Layer), GRU and LSTM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LSTM was the highest rank on validation set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/>
              <a:t>Metrics below are for validation set – 75% train and 25% validate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17889" y="4883544"/>
            <a:ext cx="3876086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EA0EDCD8-EB2C-5C7A-B35E-2BE214D6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05" y="807501"/>
            <a:ext cx="10369645" cy="29812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Time to train and time to predict are important factors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Both train-test split and dedicated test dataset with many samples used to evaluate models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MLP with 3 layers was the highest ranked</a:t>
            </a:r>
          </a:p>
        </p:txBody>
      </p:sp>
    </p:spTree>
    <p:extLst>
      <p:ext uri="{BB962C8B-B14F-4D97-AF65-F5344CB8AC3E}">
        <p14:creationId xmlns:p14="http://schemas.microsoft.com/office/powerpoint/2010/main" val="203593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04672" y="3121701"/>
            <a:ext cx="3476488" cy="17865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MLP 4-Layers Visualization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49703B-2CB7-FA32-4CE2-F5AAAACD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409" y="743798"/>
            <a:ext cx="2898463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747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Training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With </a:t>
            </a:r>
            <a:r>
              <a:rPr lang="en-US" sz="1000" b="1"/>
              <a:t>Keras</a:t>
            </a:r>
            <a:r>
              <a:rPr lang="en-US" sz="1000" b="1" dirty="0"/>
              <a:t>, Multi-Layer </a:t>
            </a:r>
            <a:r>
              <a:rPr lang="en-US" sz="1000" b="1"/>
              <a:t>Perceptrons</a:t>
            </a:r>
            <a:r>
              <a:rPr lang="en-US" sz="1000" b="1" dirty="0"/>
              <a:t> took appropriate time to training, but scaled with the complexity of the network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LSTM and GRU models took more than double as long to train as feed forward networks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b="1" dirty="0"/>
              <a:t>Epochs gave diminishing returns over time, the more epochs for training meant that less time could be used experimenting with other models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A48CB17-C5EE-4377-4713-26B30692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632922"/>
            <a:ext cx="10917936" cy="32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3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457200"/>
            <a:ext cx="4343400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PyCaret Leaderboard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PyCaret is another open-source AutoML Library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PyCaret provides a nice interface for evaluating the best model</a:t>
            </a:r>
          </a:p>
        </p:txBody>
      </p:sp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84DC7F59-F003-E207-3F5F-87FBE9D38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44" y="2569464"/>
            <a:ext cx="5370711" cy="3678936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32B2333-3582-1168-A49B-14E05E8CE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38631"/>
            <a:ext cx="5468112" cy="3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4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Multi-Class Classification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10 Classes to predict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Much lower in accuracy</a:t>
            </a:r>
          </a:p>
        </p:txBody>
      </p:sp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422F76ED-B2A9-12B6-28FD-A2E85222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2898957"/>
            <a:ext cx="11164824" cy="31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Multi-Class Confusion Matrix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Confusion matrix produced from 4-layer MLP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DoS and Exploits are the most confused categories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Exploit is the most confused category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2164EEC-B469-910A-82D2-C0726FBB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835991"/>
            <a:ext cx="5458968" cy="518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3153885" y="643467"/>
            <a:ext cx="6001547" cy="1484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1197864">
              <a:lnSpc>
                <a:spcPct val="90000"/>
              </a:lnSpc>
              <a:spcBef>
                <a:spcPct val="0"/>
              </a:spcBef>
              <a:spcAft>
                <a:spcPts val="786"/>
              </a:spcAft>
            </a:pPr>
            <a:r>
              <a:rPr lang="en-US" sz="4847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Proposed Architecture</a:t>
            </a:r>
            <a:endParaRPr lang="en-US" sz="3700" b="1">
              <a:latin typeface="+mj-lt"/>
              <a:ea typeface="+mj-ea"/>
              <a:cs typeface="+mj-cs"/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74A99233-C893-EF0C-9897-C620ED241541}"/>
              </a:ext>
            </a:extLst>
          </p:cNvPr>
          <p:cNvSpPr/>
          <p:nvPr/>
        </p:nvSpPr>
        <p:spPr>
          <a:xfrm rot="5400000">
            <a:off x="1262012" y="3079779"/>
            <a:ext cx="703704" cy="25119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6729DF-326D-B358-C818-FFEBAAFC6AD9}"/>
              </a:ext>
            </a:extLst>
          </p:cNvPr>
          <p:cNvSpPr txBox="1"/>
          <p:nvPr/>
        </p:nvSpPr>
        <p:spPr>
          <a:xfrm>
            <a:off x="589560" y="3614582"/>
            <a:ext cx="18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Incoming Queue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6FE2297-27D1-E7E6-A78F-9C6490BE9634}"/>
              </a:ext>
            </a:extLst>
          </p:cNvPr>
          <p:cNvSpPr/>
          <p:nvPr/>
        </p:nvSpPr>
        <p:spPr>
          <a:xfrm>
            <a:off x="3263462" y="39807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A1C94AC-9B0C-E639-3973-F4AA2C4E6E2B}"/>
              </a:ext>
            </a:extLst>
          </p:cNvPr>
          <p:cNvSpPr/>
          <p:nvPr/>
        </p:nvSpPr>
        <p:spPr>
          <a:xfrm>
            <a:off x="3415862" y="41331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A8F5A6-2DEC-02CE-423B-A2E2378D77DA}"/>
              </a:ext>
            </a:extLst>
          </p:cNvPr>
          <p:cNvSpPr/>
          <p:nvPr/>
        </p:nvSpPr>
        <p:spPr>
          <a:xfrm>
            <a:off x="3568262" y="4285598"/>
            <a:ext cx="1224455" cy="804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Workers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E52B52-EA93-000D-1F16-AA3C344D6AD7}"/>
              </a:ext>
            </a:extLst>
          </p:cNvPr>
          <p:cNvCxnSpPr>
            <a:cxnSpLocks/>
            <a:stCxn id="27" idx="1"/>
            <a:endCxn id="33" idx="1"/>
          </p:cNvCxnSpPr>
          <p:nvPr/>
        </p:nvCxnSpPr>
        <p:spPr>
          <a:xfrm>
            <a:off x="2869852" y="4335767"/>
            <a:ext cx="393610" cy="4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45DFB08A-F422-9E68-700F-2D6F70D04D7D}"/>
              </a:ext>
            </a:extLst>
          </p:cNvPr>
          <p:cNvSpPr/>
          <p:nvPr/>
        </p:nvSpPr>
        <p:spPr>
          <a:xfrm rot="5400000">
            <a:off x="3658332" y="3186529"/>
            <a:ext cx="434712" cy="9196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359288-A588-6CBD-D1E3-726FB1CAAB90}"/>
              </a:ext>
            </a:extLst>
          </p:cNvPr>
          <p:cNvSpPr/>
          <p:nvPr/>
        </p:nvSpPr>
        <p:spPr>
          <a:xfrm>
            <a:off x="3036568" y="2061190"/>
            <a:ext cx="1924052" cy="1345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nip Diagonal Corner Rectangle 42">
            <a:extLst>
              <a:ext uri="{FF2B5EF4-FFF2-40B4-BE49-F238E27FC236}">
                <a16:creationId xmlns:a16="http://schemas.microsoft.com/office/drawing/2014/main" id="{C60A3D70-16A1-3896-953A-AB628253394F}"/>
              </a:ext>
            </a:extLst>
          </p:cNvPr>
          <p:cNvSpPr/>
          <p:nvPr/>
        </p:nvSpPr>
        <p:spPr>
          <a:xfrm>
            <a:off x="3263462" y="21389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nip Diagonal Corner Rectangle 45">
            <a:extLst>
              <a:ext uri="{FF2B5EF4-FFF2-40B4-BE49-F238E27FC236}">
                <a16:creationId xmlns:a16="http://schemas.microsoft.com/office/drawing/2014/main" id="{B7A82AD6-52A8-F15D-D24E-D1ECC2ECB08F}"/>
              </a:ext>
            </a:extLst>
          </p:cNvPr>
          <p:cNvSpPr/>
          <p:nvPr/>
        </p:nvSpPr>
        <p:spPr>
          <a:xfrm>
            <a:off x="3415862" y="22913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nip Diagonal Corner Rectangle 46">
            <a:extLst>
              <a:ext uri="{FF2B5EF4-FFF2-40B4-BE49-F238E27FC236}">
                <a16:creationId xmlns:a16="http://schemas.microsoft.com/office/drawing/2014/main" id="{392E7389-B7D6-CD71-4AB0-19BC1423B29E}"/>
              </a:ext>
            </a:extLst>
          </p:cNvPr>
          <p:cNvSpPr/>
          <p:nvPr/>
        </p:nvSpPr>
        <p:spPr>
          <a:xfrm>
            <a:off x="3568262" y="2443779"/>
            <a:ext cx="1124092" cy="91440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EC904E-AB2B-4324-A0B7-B6EF74CAC3B6}"/>
              </a:ext>
            </a:extLst>
          </p:cNvPr>
          <p:cNvSpPr txBox="1"/>
          <p:nvPr/>
        </p:nvSpPr>
        <p:spPr>
          <a:xfrm>
            <a:off x="3415860" y="5302980"/>
            <a:ext cx="4847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worker analyzes a short window of packets, extracts metadata and predicts likelihood of malicious content in the packets analyzed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CC74A6-6473-000F-CA53-254479C6AF20}"/>
              </a:ext>
            </a:extLst>
          </p:cNvPr>
          <p:cNvSpPr/>
          <p:nvPr/>
        </p:nvSpPr>
        <p:spPr>
          <a:xfrm>
            <a:off x="5280528" y="4054705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Triage</a:t>
            </a:r>
          </a:p>
          <a:p>
            <a:pPr algn="ctr"/>
            <a:r>
              <a:rPr lang="en-US" dirty="0"/>
              <a:t>Binary Classifier</a:t>
            </a:r>
          </a:p>
          <a:p>
            <a:pPr algn="ctr"/>
            <a:endParaRPr lang="en-US" dirty="0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44AD17A-CC87-52C3-3E61-A46072FE5DB4}"/>
              </a:ext>
            </a:extLst>
          </p:cNvPr>
          <p:cNvCxnSpPr>
            <a:stCxn id="37" idx="3"/>
            <a:endCxn id="52" idx="1"/>
          </p:cNvCxnSpPr>
          <p:nvPr/>
        </p:nvCxnSpPr>
        <p:spPr>
          <a:xfrm flipV="1">
            <a:off x="4792717" y="4535219"/>
            <a:ext cx="487811" cy="152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DB1DC97F-2383-D7A3-5412-4D16B8EAA655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>
            <a:off x="7170553" y="4535219"/>
            <a:ext cx="720744" cy="7483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4A8F63-DA46-8235-29EF-301A0215318E}"/>
              </a:ext>
            </a:extLst>
          </p:cNvPr>
          <p:cNvCxnSpPr>
            <a:cxnSpLocks/>
          </p:cNvCxnSpPr>
          <p:nvPr/>
        </p:nvCxnSpPr>
        <p:spPr>
          <a:xfrm>
            <a:off x="3022252" y="4488167"/>
            <a:ext cx="393610" cy="4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E6132DE-358D-71DB-8BB7-7001AD61F0C5}"/>
              </a:ext>
            </a:extLst>
          </p:cNvPr>
          <p:cNvSpPr/>
          <p:nvPr/>
        </p:nvSpPr>
        <p:spPr>
          <a:xfrm>
            <a:off x="7891297" y="4803054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Done</a:t>
            </a:r>
          </a:p>
          <a:p>
            <a:pPr algn="ctr"/>
            <a:endParaRPr lang="en-US" dirty="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A6E2CEF-DB75-450C-6833-593335347415}"/>
              </a:ext>
            </a:extLst>
          </p:cNvPr>
          <p:cNvCxnSpPr>
            <a:cxnSpLocks/>
            <a:stCxn id="52" idx="3"/>
            <a:endCxn id="61" idx="1"/>
          </p:cNvCxnSpPr>
          <p:nvPr/>
        </p:nvCxnSpPr>
        <p:spPr>
          <a:xfrm flipV="1">
            <a:off x="7170553" y="3836472"/>
            <a:ext cx="568344" cy="6987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7288800-67B9-EB09-1878-AF4F62D2BEF4}"/>
              </a:ext>
            </a:extLst>
          </p:cNvPr>
          <p:cNvSpPr/>
          <p:nvPr/>
        </p:nvSpPr>
        <p:spPr>
          <a:xfrm>
            <a:off x="7738897" y="3355958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Multiclass Classifier</a:t>
            </a:r>
          </a:p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E314EB-6EA3-DC19-EF85-3FB284829FE0}"/>
              </a:ext>
            </a:extLst>
          </p:cNvPr>
          <p:cNvSpPr/>
          <p:nvPr/>
        </p:nvSpPr>
        <p:spPr>
          <a:xfrm>
            <a:off x="10126880" y="3336515"/>
            <a:ext cx="1890025" cy="961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Alert</a:t>
            </a:r>
          </a:p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00E0E78E-2696-DF31-6569-AF8756F4317A}"/>
              </a:ext>
            </a:extLst>
          </p:cNvPr>
          <p:cNvCxnSpPr>
            <a:stCxn id="61" idx="3"/>
            <a:endCxn id="64" idx="1"/>
          </p:cNvCxnSpPr>
          <p:nvPr/>
        </p:nvCxnSpPr>
        <p:spPr>
          <a:xfrm flipV="1">
            <a:off x="9628922" y="3817029"/>
            <a:ext cx="497958" cy="19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775E031-E9E9-3DB9-ADBF-A7A745516B11}"/>
              </a:ext>
            </a:extLst>
          </p:cNvPr>
          <p:cNvSpPr txBox="1"/>
          <p:nvPr/>
        </p:nvSpPr>
        <p:spPr>
          <a:xfrm rot="16200000">
            <a:off x="6679951" y="3630700"/>
            <a:ext cx="131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Malicious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545028-A3F9-4EFA-0850-FD69919AB732}"/>
              </a:ext>
            </a:extLst>
          </p:cNvPr>
          <p:cNvSpPr txBox="1"/>
          <p:nvPr/>
        </p:nvSpPr>
        <p:spPr>
          <a:xfrm rot="16200000">
            <a:off x="7004517" y="4510897"/>
            <a:ext cx="1313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86607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73F188CA-5DBB-E4F4-8B21-D26134BDA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6853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377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8882" y="3577456"/>
            <a:ext cx="10909640" cy="16878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35742163-0BC2-AA21-52EC-7BAEEB63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00" y="591670"/>
            <a:ext cx="2742004" cy="2742004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5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43467" y="2468135"/>
            <a:ext cx="10905066" cy="3010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UNSW NB15 Dataset - 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https://research.unsw.edu.au/projects/unsw-nb15-dataset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Shi, Z. (2019, September 20). Tabular Prediction using Auto Machine Learning (</a:t>
            </a:r>
            <a:r>
              <a:rPr lang="en-US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AutoGluon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). Towards Data Science. 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https://towardsdatascience.com/tabular-prediction-using-auto-machine-learning-autogluon-de2507ecd94f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Kaya, Y., &amp; Aydin, M. A. (2020). On the Interpretability of Artificial Intelligence Models in Healthcare. Algorithms, 15(8), 258. 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https://doi.org/10.3390/a15080258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Tang, Y., Xu, M., &amp; Wang, Y. (2020). An overview of deep learning based methods for unsupervised and semi-supervised anomaly detection in videos. Journal of Big Data, 7(1), 1-32. </a:t>
            </a: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5"/>
              </a:rPr>
              <a:t>https://doi.org/10.1186</a:t>
            </a:r>
            <a:r>
              <a:rPr lang="en-US" sz="2000" b="1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5"/>
              </a:rPr>
              <a:t>/s40537-020-00379-6</a:t>
            </a:r>
            <a:r>
              <a:rPr lang="en-US"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1143000" indent="-11430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9E0EF-0F83-75BE-95B7-07D300B7776D}"/>
              </a:ext>
            </a:extLst>
          </p:cNvPr>
          <p:cNvSpPr txBox="1"/>
          <p:nvPr/>
        </p:nvSpPr>
        <p:spPr>
          <a:xfrm>
            <a:off x="3956128" y="1379198"/>
            <a:ext cx="3243886" cy="52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2500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Originates from 100GB of raw tcpdump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Has nine types of attacks, namely, Fuzzers,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TCP/IP - Transmission Control Protocol/Internet Protocol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296" y="1148872"/>
            <a:ext cx="6903720" cy="45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41247" y="978619"/>
            <a:ext cx="341071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OSI Model</a:t>
            </a:r>
          </a:p>
        </p:txBody>
      </p:sp>
      <p:sp>
        <p:nvSpPr>
          <p:cNvPr id="1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OSI is short for Open Systems Interconnection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TCP and UDP fall into the Transport 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Each layer above depends on services provided by the layers below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Divided into upper and lower layers. Upper layer includes Application, Presentation and Session Layers. Lower level includes Transport, Network, Data Link and Physical Layers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7C8B878C-56D6-D167-BFA9-6D1269109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5" r="-2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CEF60B-EF3F-4A5E-BDC6-A2D840B9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99CE9C4B-76CC-43D8-BCEF-0CE380886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C2324D64-DFBA-4803-8BE2-87DDFA57A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Color">
            <a:extLst>
              <a:ext uri="{FF2B5EF4-FFF2-40B4-BE49-F238E27FC236}">
                <a16:creationId xmlns:a16="http://schemas.microsoft.com/office/drawing/2014/main" id="{BF9E7B5D-88C3-4C36-A22E-93AA384BA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804" y="598259"/>
            <a:ext cx="10889442" cy="5680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2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1051788" y="1862917"/>
            <a:ext cx="3095530" cy="31085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822960">
              <a:lnSpc>
                <a:spcPct val="90000"/>
              </a:lnSpc>
              <a:spcAft>
                <a:spcPts val="540"/>
              </a:spcAft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50851" y="738953"/>
            <a:ext cx="6835849" cy="6018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85546">
              <a:lnSpc>
                <a:spcPct val="90000"/>
              </a:lnSpc>
              <a:spcBef>
                <a:spcPct val="0"/>
              </a:spcBef>
              <a:spcAft>
                <a:spcPts val="319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– Demo with Packet Sniffer and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cURL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AE3ED3A-F4BD-1150-4DEE-E4BBCB3B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87" y="2077110"/>
            <a:ext cx="4896153" cy="3091702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DB9179D-E876-9197-3B34-D5F436754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729" y="2077110"/>
            <a:ext cx="5282037" cy="3108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6D4064-1CAB-2CAF-ED68-73B30BB518A2}"/>
              </a:ext>
            </a:extLst>
          </p:cNvPr>
          <p:cNvSpPr txBox="1"/>
          <p:nvPr/>
        </p:nvSpPr>
        <p:spPr>
          <a:xfrm>
            <a:off x="1051788" y="1742308"/>
            <a:ext cx="5436294" cy="25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106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 – No Encryption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B0DA1-CD4A-C84C-2D2E-8991DB675F10}"/>
              </a:ext>
            </a:extLst>
          </p:cNvPr>
          <p:cNvSpPr txBox="1"/>
          <p:nvPr/>
        </p:nvSpPr>
        <p:spPr>
          <a:xfrm>
            <a:off x="5947940" y="1812473"/>
            <a:ext cx="5465898" cy="25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9496">
              <a:spcAft>
                <a:spcPts val="600"/>
              </a:spcAft>
            </a:pPr>
            <a:r>
              <a:rPr lang="en-US" sz="106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 – Packet data is encrypted with Public/Private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0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14" y="640080"/>
            <a:ext cx="647277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838200" y="557189"/>
            <a:ext cx="3966463" cy="55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231" y="720190"/>
            <a:ext cx="6589207" cy="55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479D6E-4C4F-436C-A3F6-B1CE2514C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7397242" y="728906"/>
            <a:ext cx="4188626" cy="5400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Attacks by Category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EEE7EFB-8C05-F1AA-204F-4D6098B8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7372"/>
            <a:ext cx="6346385" cy="48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209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1358</Words>
  <Application>Microsoft Macintosh PowerPoint</Application>
  <PresentationFormat>Widescreen</PresentationFormat>
  <Paragraphs>215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2023-03-29T03:08:45Z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